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6" r:id="rId20"/>
    <p:sldId id="288" r:id="rId21"/>
    <p:sldId id="290" r:id="rId22"/>
    <p:sldId id="277" r:id="rId23"/>
    <p:sldId id="278" r:id="rId24"/>
    <p:sldId id="280" r:id="rId25"/>
    <p:sldId id="281" r:id="rId26"/>
    <p:sldId id="282" r:id="rId27"/>
    <p:sldId id="279" r:id="rId28"/>
    <p:sldId id="283" r:id="rId29"/>
    <p:sldId id="284" r:id="rId30"/>
    <p:sldId id="285" r:id="rId31"/>
    <p:sldId id="286" r:id="rId32"/>
    <p:sldId id="293" r:id="rId33"/>
    <p:sldId id="287" r:id="rId34"/>
    <p:sldId id="292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1ADFA-D5D1-49D9-9DD1-B587EF505237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B612E-1A65-4F02-9E40-5F25822B8D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20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B612E-1A65-4F02-9E40-5F25822B8D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41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（虽然不排除像苍南蛮话以及闽北片，以及杭州话那样因为接触而产生塞音三分的特点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B612E-1A65-4F02-9E40-5F25822B8D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707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B612E-1A65-4F02-9E40-5F25822B8D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4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FE6FD-9089-0E66-CE95-65AF85929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251CA6-A3D6-B6FA-225A-C7AD27BD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6AA4E-975A-E1BB-C557-6650D83B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3E90FC-6AA8-674D-3EAB-487063D9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269000-E4FD-8CBC-99A1-F5A7A833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73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0109A-B419-73E7-CFCE-CD7315C7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6D5041-D9DA-C844-3690-2BEA5FDE7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E7901B-53C9-3F8D-5EAF-629BB131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9D91D9-24CF-B8E5-2693-CB04B20D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8D6C0D-ECFB-AA38-EA3A-0C451DD2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88DB0B-6525-A534-AFE4-49124D090E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DEEE96-A4D7-6616-4DC7-2BCBB447D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3A9B37-13BF-E03D-22F4-4404F312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3C415-940B-6452-B168-2979871C8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D84201-CC54-E582-3F3A-83D235D8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9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82D57-5F3C-5BC3-47C2-6028453C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061D4-A4C6-E3A1-9911-336EE6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10AA49-4282-E971-79A9-1EA38038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1E563-5E1F-4AF5-E590-3953D369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97031-E3E5-E1F8-6FDF-F93DDC5A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97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33E8C-22EC-2AAA-37C0-2BDE983E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78ED9A-C04D-2971-C5EF-396BCC414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8DC510-3D20-1639-2C02-D37488CA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2262B-7FD5-1808-103A-E77C7159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6C22AC-7121-0F3F-95B8-71B23710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A84B2-06A6-CED3-52B5-F73A1AAD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B48967-D76C-5AB5-F8DA-D0AB302DB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297896-ED42-6829-0E1C-015DE9BA5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ACB2EB-47E5-1EDD-DBBB-04F894E7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74E102-ED9C-84BE-5C2D-405BB84B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9C2722-C3ED-F718-5134-A9577246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6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4EF9D-69AE-5FDB-9C76-4524552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584A8-C27D-CA83-7B43-74CBB121A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911A29-E5A5-BC28-DD9B-171FB3F98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A038AD-D2EA-B937-AC0F-C68C617C3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1D798E-0C5C-722E-7A38-6FC600D2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0E2A48-FA0F-FC6A-492E-A1E4DC27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EC3A-34E5-3128-CD2A-69EC202D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5C0095-7E5F-F401-9A70-D00316E6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82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BDD84-8E85-A192-CDE6-EACC8ED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1EF706-1CEE-527C-C45C-6A6D7A56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B3252A-3C75-F71C-1BA6-D95CE755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220302-ACA1-1CF2-00FA-F4B458AA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0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E35AD6-B5BB-0531-5CC7-4C703B43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AD979D-9606-C133-B97F-6845ADE2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D2806C-DDBE-BC90-3709-7DE81B2F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42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3A930-E233-6EAF-B342-D4429BC9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1446D-210A-76EE-8FE9-5DBBC0A5C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44A561-9008-506F-FEC8-81E580538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D35046-0614-85F1-7EC4-39E78F28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EBFFF3-D2AB-DC41-702B-D73AD6C5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213465-9B29-D011-9542-2B46FA38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20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7D217-8126-6F9B-0D11-F41FFBAD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7B3B22-5C8D-BC26-1617-4C0141C1F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A89B6E-2D58-5568-98B8-5F57023B7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60A304-72A6-ECB9-B4A4-78F99068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DF73B0-C0BB-78B2-6C1A-8A470790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5C67AF-6A00-2563-4357-8111391C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69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750421-468F-A3D4-4F95-69CF354F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011D03-15F6-B910-5971-EFAB1CCB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88463-214D-DD7B-91B4-2FD7D3A27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418D6-D816-4B60-9CBC-BB3F4329A600}" type="datetimeFigureOut">
              <a:rPr lang="zh-CN" altLang="en-US" smtClean="0"/>
              <a:t>2023/7/9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489AD7-6EB5-EE8D-896E-52EDBB192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35F5B1-2E13-0E94-E331-E93E9DD53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A2D6D-1C20-4711-A85D-59B475E98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40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4.wav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E8E64-5C1F-A90A-61F5-B7B9F214D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4400" dirty="0"/>
              <a:t>吴语莒江话促音音节的初步声学分析</a:t>
            </a:r>
            <a:br>
              <a:rPr lang="en-US" altLang="zh-CN" sz="4400" dirty="0"/>
            </a:br>
            <a:r>
              <a:rPr lang="en-US" altLang="zh-CN" sz="4400" dirty="0"/>
              <a:t>A Preliminary Acoustic Study on Checked Syllables in </a:t>
            </a:r>
            <a:r>
              <a:rPr lang="en-US" altLang="zh-CN" sz="4400" dirty="0" err="1"/>
              <a:t>Jujiang</a:t>
            </a:r>
            <a:r>
              <a:rPr lang="en-US" altLang="zh-CN" sz="4400" dirty="0"/>
              <a:t> Wu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309C8D-C0D1-11AE-7358-6510FC440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何友珏</a:t>
            </a:r>
            <a:endParaRPr lang="en-US" altLang="zh-CN" dirty="0"/>
          </a:p>
          <a:p>
            <a:r>
              <a:rPr lang="zh-CN" altLang="en-US" dirty="0"/>
              <a:t>北京大学中国语言文学系</a:t>
            </a:r>
            <a:endParaRPr lang="en-US" altLang="zh-CN" dirty="0"/>
          </a:p>
          <a:p>
            <a:r>
              <a:rPr lang="en-US" altLang="zh-CN" dirty="0"/>
              <a:t>heyoujue@stu.pku.edu.cn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596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45F1B-66C1-EF37-1DBC-BE5DE3F1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995E69-A5A3-E35E-A13B-EC21CEF3A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发音合作人：</a:t>
            </a:r>
            <a:r>
              <a:rPr lang="en-US" altLang="zh-CN" dirty="0"/>
              <a:t>5</a:t>
            </a:r>
            <a:r>
              <a:rPr lang="zh-CN" altLang="en-US" dirty="0"/>
              <a:t>男</a:t>
            </a:r>
            <a:r>
              <a:rPr lang="en-US" altLang="zh-CN" dirty="0"/>
              <a:t>5</a:t>
            </a:r>
            <a:r>
              <a:rPr lang="zh-CN" altLang="en-US" dirty="0"/>
              <a:t>女，从小在本地长大，无听力说话障碍和智力障碍。年龄在</a:t>
            </a:r>
            <a:r>
              <a:rPr lang="en-US" altLang="zh-CN" dirty="0"/>
              <a:t>43—56</a:t>
            </a:r>
            <a:r>
              <a:rPr lang="zh-CN" altLang="en-US" dirty="0"/>
              <a:t>岁之间。</a:t>
            </a:r>
            <a:endParaRPr lang="en-US" altLang="zh-CN" dirty="0"/>
          </a:p>
          <a:p>
            <a:r>
              <a:rPr lang="zh-CN" altLang="en-US" dirty="0"/>
              <a:t>字表：共</a:t>
            </a:r>
            <a:r>
              <a:rPr lang="en-US" altLang="zh-CN" dirty="0"/>
              <a:t>60</a:t>
            </a:r>
            <a:r>
              <a:rPr lang="zh-CN" altLang="en-US" dirty="0"/>
              <a:t>个元音</a:t>
            </a:r>
            <a:r>
              <a:rPr lang="en-US" altLang="zh-CN" dirty="0"/>
              <a:t>,</a:t>
            </a:r>
            <a:r>
              <a:rPr lang="zh-CN" altLang="en-US" dirty="0"/>
              <a:t>每个目标元音都有三个对应目标单字，每个字放在负载句中，重复</a:t>
            </a:r>
            <a:r>
              <a:rPr lang="en-US" altLang="zh-CN" dirty="0"/>
              <a:t>5</a:t>
            </a:r>
            <a:r>
              <a:rPr lang="zh-CN" altLang="en-US" dirty="0"/>
              <a:t>遍。录音字表经过伪随机处理。</a:t>
            </a:r>
            <a:endParaRPr lang="en-US" altLang="zh-CN" dirty="0"/>
          </a:p>
          <a:p>
            <a:r>
              <a:rPr lang="zh-CN" altLang="en-US" dirty="0"/>
              <a:t>负载句：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ŋo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dəɯʔ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____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pɑʔ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  我读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764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F3C87-D2E9-FCCA-97EA-8ABAC919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5E321-3DAA-DB51-43A7-B3713AF8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联想笔记本，铁三角外置声卡，麦克风</a:t>
            </a:r>
            <a:r>
              <a:rPr lang="en-US" altLang="zh-CN" dirty="0"/>
              <a:t>shure58</a:t>
            </a:r>
          </a:p>
          <a:p>
            <a:r>
              <a:rPr lang="zh-CN" altLang="en-US" dirty="0"/>
              <a:t>使用熊子瑜编写的</a:t>
            </a:r>
            <a:r>
              <a:rPr lang="en-US" altLang="zh-CN" dirty="0" err="1"/>
              <a:t>xRecorder</a:t>
            </a:r>
            <a:r>
              <a:rPr lang="zh-CN" altLang="en-US" dirty="0"/>
              <a:t>录制，采样频率为</a:t>
            </a:r>
            <a:r>
              <a:rPr lang="en-US" altLang="zh-CN" dirty="0"/>
              <a:t>22050Hz</a:t>
            </a:r>
            <a:r>
              <a:rPr lang="zh-CN" altLang="en-US" dirty="0"/>
              <a:t>，单声道。</a:t>
            </a:r>
            <a:endParaRPr lang="en-US" altLang="zh-CN" dirty="0"/>
          </a:p>
          <a:p>
            <a:r>
              <a:rPr lang="zh-CN" altLang="en-US" dirty="0"/>
              <a:t>录音均在安静的室内环境录制。</a:t>
            </a:r>
          </a:p>
        </p:txBody>
      </p:sp>
    </p:spTree>
    <p:extLst>
      <p:ext uri="{BB962C8B-B14F-4D97-AF65-F5344CB8AC3E}">
        <p14:creationId xmlns:p14="http://schemas.microsoft.com/office/powerpoint/2010/main" val="318798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3A127-93F2-DCF0-D00D-7D3BA02D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993EEAF-0D7F-FF8B-8778-10CCD6701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62" y="1384191"/>
            <a:ext cx="9372712" cy="5218408"/>
          </a:xfrm>
        </p:spPr>
      </p:pic>
      <p:pic>
        <p:nvPicPr>
          <p:cNvPr id="3" name="jujiangvowelrecord1n0122">
            <a:hlinkClick r:id="" action="ppaction://media"/>
            <a:extLst>
              <a:ext uri="{FF2B5EF4-FFF2-40B4-BE49-F238E27FC236}">
                <a16:creationId xmlns:a16="http://schemas.microsoft.com/office/drawing/2014/main" id="{415463F0-887F-CB08-5E90-9D7CF1474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98564" y="486673"/>
            <a:ext cx="609600" cy="609600"/>
          </a:xfrm>
          <a:prstGeom prst="rect">
            <a:avLst/>
          </a:prstGeom>
        </p:spPr>
      </p:pic>
      <p:pic>
        <p:nvPicPr>
          <p:cNvPr id="4" name="jujiangvowelrecord1n0132">
            <a:hlinkClick r:id="" action="ppaction://media"/>
            <a:extLst>
              <a:ext uri="{FF2B5EF4-FFF2-40B4-BE49-F238E27FC236}">
                <a16:creationId xmlns:a16="http://schemas.microsoft.com/office/drawing/2014/main" id="{CA9C46A8-308A-148C-2F34-2C70A9230E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97794" y="4866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F0856-35E7-D5C8-8CCE-285E992A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2DA8E-EB09-93C4-D561-086B9404D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女</a:t>
            </a:r>
            <a:r>
              <a:rPr lang="en-US" altLang="zh-CN" dirty="0"/>
              <a:t>1</a:t>
            </a:r>
            <a:r>
              <a:rPr lang="zh-CN" altLang="en-US" dirty="0"/>
              <a:t>男</a:t>
            </a:r>
            <a:endParaRPr lang="en-US" altLang="zh-CN" dirty="0"/>
          </a:p>
          <a:p>
            <a:r>
              <a:rPr lang="zh-CN" altLang="en-US" dirty="0"/>
              <a:t>元音稳定段中点 </a:t>
            </a:r>
            <a:endParaRPr lang="en-US" altLang="zh-CN" dirty="0"/>
          </a:p>
          <a:p>
            <a:r>
              <a:rPr lang="zh-CN" altLang="en-US" dirty="0"/>
              <a:t>元音段均匀地取</a:t>
            </a:r>
            <a:r>
              <a:rPr lang="en-US" altLang="zh-CN" dirty="0"/>
              <a:t>30</a:t>
            </a:r>
            <a:r>
              <a:rPr lang="zh-CN" altLang="en-US" dirty="0"/>
              <a:t>点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主要分析共振峰结构（</a:t>
            </a:r>
            <a:r>
              <a:rPr lang="en-US" altLang="zh-CN" dirty="0"/>
              <a:t>F1</a:t>
            </a:r>
            <a:r>
              <a:rPr lang="zh-CN" altLang="en-US" dirty="0"/>
              <a:t>和</a:t>
            </a:r>
            <a:r>
              <a:rPr lang="en-US" altLang="zh-CN" dirty="0"/>
              <a:t>F2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音长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共振峰的时域比较采用</a:t>
            </a:r>
            <a:r>
              <a:rPr lang="en-US" altLang="zh-CN" dirty="0"/>
              <a:t>GAMs</a:t>
            </a:r>
            <a:r>
              <a:rPr lang="zh-CN" altLang="en-US" dirty="0"/>
              <a:t>回归模型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语音数据提取：</a:t>
            </a:r>
            <a:r>
              <a:rPr lang="en-US" altLang="zh-CN" dirty="0" err="1"/>
              <a:t>Praat</a:t>
            </a:r>
            <a:r>
              <a:rPr lang="zh-CN" altLang="en-US" dirty="0"/>
              <a:t>（</a:t>
            </a:r>
            <a:r>
              <a:rPr lang="en-US" altLang="zh-CN" dirty="0"/>
              <a:t>2022</a:t>
            </a:r>
            <a:r>
              <a:rPr lang="zh-CN" altLang="en-US" dirty="0"/>
              <a:t>），脚本：张明辉、冉启斌、赵彤</a:t>
            </a:r>
            <a:endParaRPr lang="en-US" altLang="zh-CN" dirty="0"/>
          </a:p>
          <a:p>
            <a:r>
              <a:rPr lang="zh-CN" altLang="en-US" dirty="0"/>
              <a:t>数据处理分析：</a:t>
            </a:r>
            <a:r>
              <a:rPr lang="en-US" altLang="zh-CN" dirty="0"/>
              <a:t>R</a:t>
            </a:r>
            <a:r>
              <a:rPr lang="zh-CN" altLang="en-US" dirty="0"/>
              <a:t>（</a:t>
            </a:r>
            <a:r>
              <a:rPr lang="en-US" altLang="zh-CN" dirty="0"/>
              <a:t>2002</a:t>
            </a:r>
            <a:r>
              <a:rPr lang="zh-CN" altLang="en-US" dirty="0"/>
              <a:t>），</a:t>
            </a:r>
            <a:r>
              <a:rPr lang="en-US" altLang="zh-CN" dirty="0"/>
              <a:t>GAMs</a:t>
            </a:r>
            <a:r>
              <a:rPr lang="zh-CN" altLang="en-US" dirty="0"/>
              <a:t>模型采用</a:t>
            </a:r>
            <a:r>
              <a:rPr lang="en-US" altLang="zh-CN" dirty="0" err="1"/>
              <a:t>mgcv</a:t>
            </a:r>
            <a:r>
              <a:rPr lang="zh-CN" altLang="en-US" dirty="0"/>
              <a:t>包（</a:t>
            </a:r>
            <a:r>
              <a:rPr lang="en-US" altLang="zh-CN" dirty="0"/>
              <a:t>Wood</a:t>
            </a:r>
            <a:r>
              <a:rPr lang="zh-CN" altLang="en-US" dirty="0"/>
              <a:t>，</a:t>
            </a:r>
            <a:r>
              <a:rPr lang="en-US" altLang="zh-CN" dirty="0"/>
              <a:t>2017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7942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71052-1960-795C-3260-11905722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广义加性模型</a:t>
            </a:r>
            <a:br>
              <a:rPr lang="en-US" altLang="zh-CN" dirty="0"/>
            </a:br>
            <a:r>
              <a:rPr lang="en-US" altLang="zh-CN" dirty="0"/>
              <a:t>Generalized additive models</a:t>
            </a:r>
            <a:r>
              <a:rPr lang="zh-CN" altLang="en-US" dirty="0"/>
              <a:t>（</a:t>
            </a:r>
            <a:r>
              <a:rPr lang="en-US" altLang="zh-CN" dirty="0"/>
              <a:t>GAMs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3EDBD-F63F-913C-4C3F-6B5ECE7EF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487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非线性模型</a:t>
            </a:r>
            <a:endParaRPr lang="en-US" altLang="zh-CN" dirty="0"/>
          </a:p>
          <a:p>
            <a:r>
              <a:rPr lang="zh-CN" altLang="en-US" dirty="0"/>
              <a:t>多元线性回归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广义加性模型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在时域变化上的数据更加适用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966B591-5CEA-E2AC-D600-8903A777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99" y="4603337"/>
            <a:ext cx="59150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219EF2-93BB-4EC4-B12B-738B70AE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052" y="2793156"/>
            <a:ext cx="57054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1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4F2D3-27CF-837E-D19E-E86EB2E8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398B63-06BD-AED6-E45E-015CC4C59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662" y="1813552"/>
            <a:ext cx="5486411" cy="365760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0BA26B-4F6A-7645-BD10-8CDE9472B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1" y="1813553"/>
            <a:ext cx="5486411" cy="36576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9317F3-14B5-7BFE-45A8-0CC0E36BDC20}"/>
              </a:ext>
            </a:extLst>
          </p:cNvPr>
          <p:cNvSpPr txBox="1"/>
          <p:nvPr/>
        </p:nvSpPr>
        <p:spPr>
          <a:xfrm>
            <a:off x="4218852" y="5606218"/>
            <a:ext cx="482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左：促音音节 右：非促音元音</a:t>
            </a:r>
          </a:p>
        </p:txBody>
      </p:sp>
    </p:spTree>
    <p:extLst>
      <p:ext uri="{BB962C8B-B14F-4D97-AF65-F5344CB8AC3E}">
        <p14:creationId xmlns:p14="http://schemas.microsoft.com/office/powerpoint/2010/main" val="285846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0577A-5741-C1AD-3B45-E9ACBFE1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4CD5B37-96E0-4AFC-F774-38D33AC21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53" y="2057400"/>
            <a:ext cx="5486411" cy="3657607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85A113-7630-3B7F-68AE-3236D521E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直观的来看，所有声学元音椭圆都有较大重叠。</a:t>
            </a:r>
            <a:endParaRPr lang="en-US" altLang="zh-CN" dirty="0"/>
          </a:p>
          <a:p>
            <a:r>
              <a:rPr lang="en-US" altLang="zh-CN" dirty="0"/>
              <a:t>a(k),ɛ(</a:t>
            </a:r>
            <a:r>
              <a:rPr lang="en-US" altLang="zh-CN" dirty="0" err="1"/>
              <a:t>ʔ,k</a:t>
            </a:r>
            <a:r>
              <a:rPr lang="en-US" altLang="zh-CN" dirty="0"/>
              <a:t>)</a:t>
            </a:r>
            <a:r>
              <a:rPr lang="zh-CN" altLang="en-US" dirty="0"/>
              <a:t>有一定的差距。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922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375FA-F3EC-3DB0-B413-8F82395E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B009367-BF98-9149-2631-B0BDC7207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36" y="54119"/>
            <a:ext cx="4397664" cy="3308639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8442BE-6226-CE57-5F0E-4294466A0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莒江话的单元音和其对应的促化元音的共振峰结构较为相似，不过不同元音之间存在一定的的统计学差异。</a:t>
            </a:r>
            <a:r>
              <a:rPr lang="en-US" altLang="zh-CN" dirty="0"/>
              <a:t>Dunnett's</a:t>
            </a:r>
            <a:r>
              <a:rPr lang="zh-CN" altLang="en-US" dirty="0"/>
              <a:t>事后检验显示</a:t>
            </a:r>
            <a:r>
              <a:rPr lang="en-US" altLang="zh-CN" dirty="0"/>
              <a:t>[a </a:t>
            </a:r>
            <a:r>
              <a:rPr lang="en-US" altLang="zh-CN" dirty="0" err="1"/>
              <a:t>ak</a:t>
            </a:r>
            <a:r>
              <a:rPr lang="en-US" altLang="zh-CN" dirty="0"/>
              <a:t>]</a:t>
            </a:r>
            <a:r>
              <a:rPr lang="zh-CN" altLang="en-US" dirty="0"/>
              <a:t>、</a:t>
            </a:r>
            <a:r>
              <a:rPr lang="en-US" altLang="zh-CN" dirty="0"/>
              <a:t>[ɑ </a:t>
            </a:r>
            <a:r>
              <a:rPr lang="en-US" altLang="zh-CN" dirty="0" err="1"/>
              <a:t>ɑʔ</a:t>
            </a:r>
            <a:r>
              <a:rPr lang="en-US" altLang="zh-CN" dirty="0"/>
              <a:t>]</a:t>
            </a:r>
            <a:r>
              <a:rPr lang="zh-CN" altLang="en-US" dirty="0"/>
              <a:t>、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 err="1"/>
              <a:t>iʔ</a:t>
            </a:r>
            <a:r>
              <a:rPr lang="en-US" altLang="zh-CN" dirty="0"/>
              <a:t>]</a:t>
            </a:r>
            <a:r>
              <a:rPr lang="zh-CN" altLang="en-US" dirty="0"/>
              <a:t>、</a:t>
            </a:r>
            <a:r>
              <a:rPr lang="en-US" altLang="zh-CN" dirty="0"/>
              <a:t>[ɛ </a:t>
            </a:r>
            <a:r>
              <a:rPr lang="en-US" altLang="zh-CN" dirty="0" err="1"/>
              <a:t>ɛk</a:t>
            </a:r>
            <a:r>
              <a:rPr lang="en-US" altLang="zh-CN" dirty="0"/>
              <a:t>]</a:t>
            </a:r>
            <a:r>
              <a:rPr lang="zh-CN" altLang="en-US" dirty="0"/>
              <a:t>、</a:t>
            </a:r>
            <a:r>
              <a:rPr lang="en-US" altLang="zh-CN" dirty="0"/>
              <a:t>[o </a:t>
            </a:r>
            <a:r>
              <a:rPr lang="en-US" altLang="zh-CN" dirty="0" err="1"/>
              <a:t>oʔ</a:t>
            </a:r>
            <a:r>
              <a:rPr lang="en-US" altLang="zh-CN" dirty="0"/>
              <a:t>]</a:t>
            </a:r>
            <a:r>
              <a:rPr lang="zh-CN" altLang="en-US" dirty="0"/>
              <a:t>的</a:t>
            </a:r>
            <a:r>
              <a:rPr lang="en-US" altLang="zh-CN" dirty="0"/>
              <a:t>F1</a:t>
            </a:r>
            <a:r>
              <a:rPr lang="zh-CN" altLang="en-US" dirty="0"/>
              <a:t>和</a:t>
            </a:r>
            <a:r>
              <a:rPr lang="en-US" altLang="zh-CN" dirty="0"/>
              <a:t>F2</a:t>
            </a:r>
            <a:r>
              <a:rPr lang="zh-CN" altLang="en-US" dirty="0"/>
              <a:t>共振峰之间不存在显著差异（</a:t>
            </a:r>
            <a:r>
              <a:rPr lang="en-US" altLang="zh-CN" dirty="0"/>
              <a:t>p&gt;0.05</a:t>
            </a:r>
            <a:r>
              <a:rPr lang="zh-CN" altLang="en-US" dirty="0"/>
              <a:t>），</a:t>
            </a:r>
            <a:r>
              <a:rPr lang="en-US" altLang="zh-CN" dirty="0"/>
              <a:t>[ɛ </a:t>
            </a:r>
            <a:r>
              <a:rPr lang="en-US" altLang="zh-CN" dirty="0" err="1"/>
              <a:t>ɛʔ</a:t>
            </a:r>
            <a:r>
              <a:rPr lang="en-US" altLang="zh-CN" dirty="0"/>
              <a:t>]</a:t>
            </a:r>
            <a:r>
              <a:rPr lang="zh-CN" altLang="en-US" dirty="0"/>
              <a:t>的</a:t>
            </a:r>
            <a:r>
              <a:rPr lang="en-US" altLang="zh-CN" dirty="0"/>
              <a:t>F1</a:t>
            </a:r>
            <a:r>
              <a:rPr lang="zh-CN" altLang="en-US" dirty="0"/>
              <a:t>之间存在显著差异（</a:t>
            </a:r>
            <a:r>
              <a:rPr lang="en-US" altLang="zh-CN" dirty="0"/>
              <a:t>p&lt;0.05</a:t>
            </a:r>
            <a:r>
              <a:rPr lang="zh-CN" altLang="en-US" dirty="0"/>
              <a:t>）但</a:t>
            </a:r>
            <a:r>
              <a:rPr lang="en-US" altLang="zh-CN" dirty="0"/>
              <a:t>F2</a:t>
            </a:r>
            <a:r>
              <a:rPr lang="zh-CN" altLang="en-US" dirty="0"/>
              <a:t>不存在显著差异（</a:t>
            </a:r>
            <a:r>
              <a:rPr lang="en-US" altLang="zh-CN" dirty="0"/>
              <a:t>p&gt;0.05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409BDD-1680-6AAF-E5EF-DD79A0385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36" y="3279229"/>
            <a:ext cx="4553752" cy="34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55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FA43D-9395-A36C-B299-33C1D850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A43190-F3D3-71CA-6AFC-B528EA583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871" y="2683161"/>
            <a:ext cx="3728684" cy="348517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2189FE-CCDF-3B3E-49E0-780BDBD68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47" y="2683161"/>
            <a:ext cx="3738730" cy="34945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91E85D-D553-98E9-05B1-C5BEEF5C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555" y="2673771"/>
            <a:ext cx="3738730" cy="34945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57217A-1475-1AB6-131F-CA8AAD702C80}"/>
              </a:ext>
            </a:extLst>
          </p:cNvPr>
          <p:cNvSpPr txBox="1"/>
          <p:nvPr/>
        </p:nvSpPr>
        <p:spPr>
          <a:xfrm>
            <a:off x="3045898" y="6438632"/>
            <a:ext cx="651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左：单元音 中：双元音 右：三合元音 和其对应促音音节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01BE88-5471-7887-DCD5-A1EFA3D57F07}"/>
              </a:ext>
            </a:extLst>
          </p:cNvPr>
          <p:cNvSpPr txBox="1"/>
          <p:nvPr/>
        </p:nvSpPr>
        <p:spPr>
          <a:xfrm>
            <a:off x="1059443" y="1532408"/>
            <a:ext cx="10026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莒江话元音和促化元音的时长存在显著差异。单元音的平均时长为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257ms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，促化元音为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209ms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，两者具有显著差异（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Kruskal-Wallis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KW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）检验显示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p&lt;0.05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）；双元音的平均时长为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267ms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，促化元音为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201ms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，两者具有显著差异（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KW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检验显示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p&lt;0.05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）；三合元音的平均时长为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266ms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，促化元音时长为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，两者具有显著差异（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KW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检验显示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p&lt;0.05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1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E59FDB-5246-945E-0BA8-3C5E040CB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679" y="2341085"/>
            <a:ext cx="6382641" cy="43630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647ED9-4EEE-102F-656E-3C44B056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E5DE1-D016-4AE4-1B57-C61578E7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109"/>
            <a:ext cx="10515600" cy="4351338"/>
          </a:xfrm>
        </p:spPr>
        <p:txBody>
          <a:bodyPr/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单元音与相应促化元音进行比较，可以看促化元音的时长基本比单元音要短。其中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韵尾的促化元音最为明显（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平均时长为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167ms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ɛ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167ms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的促化元音则要长一些（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ɛʔ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216ms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œ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220ms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226ms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）。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最为特殊，与单元音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相比没有明显差异，平均时长还略高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8ms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Dunnett's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事后检验显示除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ʔ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(p=0.306)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，其他单元音和促化元音之间均存在显著差异（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p&lt;0.05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7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47B9B-5085-B63D-0647-5E83FE9A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69310"/>
            <a:ext cx="4935578" cy="615538"/>
          </a:xfrm>
        </p:spPr>
        <p:txBody>
          <a:bodyPr/>
          <a:lstStyle/>
          <a:p>
            <a:r>
              <a:rPr lang="zh-CN" altLang="en-US" dirty="0"/>
              <a:t>莒江话概况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D8648F4-8822-64CE-5AB5-964735696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80" y="-477337"/>
            <a:ext cx="5678120" cy="7812673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B418E3-D24C-63FE-F1B6-1340A8E16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72739"/>
            <a:ext cx="4903911" cy="5738110"/>
          </a:xfrm>
        </p:spPr>
        <p:txBody>
          <a:bodyPr/>
          <a:lstStyle/>
          <a:p>
            <a:r>
              <a:rPr lang="zh-CN" altLang="en-US" sz="1800" dirty="0"/>
              <a:t>莒江话具体分布在东北部的莒江、新浦、包垟、连云、翁山、百丈、峰门、筱村（部分）、洪口（部分）和横坑（部分）等乡镇。使用人口约</a:t>
            </a:r>
            <a:r>
              <a:rPr lang="en-US" altLang="zh-CN" sz="1800" dirty="0"/>
              <a:t>5</a:t>
            </a:r>
            <a:r>
              <a:rPr lang="zh-CN" altLang="en-US" sz="1800" dirty="0"/>
              <a:t>万人</a:t>
            </a:r>
            <a:endParaRPr lang="en-US" altLang="zh-CN" sz="1800" dirty="0"/>
          </a:p>
          <a:p>
            <a:pPr algn="r"/>
            <a:r>
              <a:rPr lang="en-US" altLang="zh-CN" sz="1800" dirty="0"/>
              <a:t>《</a:t>
            </a:r>
            <a:r>
              <a:rPr lang="zh-CN" altLang="en-US" sz="1800" dirty="0"/>
              <a:t>泰顺县志</a:t>
            </a:r>
            <a:r>
              <a:rPr lang="en-US" altLang="zh-CN" sz="1800" dirty="0"/>
              <a:t>》</a:t>
            </a:r>
            <a:r>
              <a:rPr lang="zh-CN" altLang="en-US" sz="1800" dirty="0"/>
              <a:t>（</a:t>
            </a:r>
            <a:r>
              <a:rPr lang="en-US" altLang="zh-CN" sz="1800" dirty="0"/>
              <a:t>1998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zh-CN" altLang="en-US" sz="1800" dirty="0"/>
              <a:t>实际上，部分莒江话母语者还因为当地修建珊溪水库而移居别处，因此当地的母语使用者不足五万。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莒江话所处的语言环境较为复杂，东部与吴语处衢片方言相接，北部东部与吴语瓯江片方言，南部则与蛮讲（一种闽东方言）相接。</a:t>
            </a:r>
            <a:endParaRPr lang="en-US" altLang="zh-CN" sz="1800" dirty="0"/>
          </a:p>
          <a:p>
            <a:r>
              <a:rPr lang="zh-CN" altLang="en-US" sz="1800" dirty="0"/>
              <a:t>目前对于莒江话研究仅有</a:t>
            </a:r>
            <a:r>
              <a:rPr lang="en-US" altLang="zh-CN" sz="1800" dirty="0"/>
              <a:t>《</a:t>
            </a:r>
            <a:r>
              <a:rPr lang="zh-CN" altLang="en-US" sz="1800" dirty="0"/>
              <a:t>泰顺县志</a:t>
            </a:r>
            <a:r>
              <a:rPr lang="en-US" altLang="zh-CN" sz="1800" dirty="0"/>
              <a:t>》</a:t>
            </a:r>
            <a:r>
              <a:rPr lang="zh-CN" altLang="en-US" sz="1800" dirty="0"/>
              <a:t>中的描写，以及秋谷裕幸（</a:t>
            </a:r>
            <a:r>
              <a:rPr lang="en-US" altLang="zh-CN" sz="1800" dirty="0"/>
              <a:t>2004</a:t>
            </a:r>
            <a:r>
              <a:rPr lang="zh-CN" altLang="en-US" sz="1800" dirty="0"/>
              <a:t>）的</a:t>
            </a:r>
            <a:r>
              <a:rPr lang="en-US" altLang="zh-CN" sz="1800" dirty="0"/>
              <a:t>《</a:t>
            </a:r>
            <a:r>
              <a:rPr lang="zh-CN" altLang="en-US" sz="1800" dirty="0"/>
              <a:t>浙江泰顺县新山方言的音韵特点及其归属</a:t>
            </a:r>
            <a:r>
              <a:rPr lang="en-US" altLang="zh-CN" sz="1800" dirty="0"/>
              <a:t>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099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A72E7-0D01-3A7B-F56F-CF5B6A46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579CF2-86AA-BB30-FA14-40D4B76D2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3" y="1673914"/>
            <a:ext cx="3868918" cy="285504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D75E2A-838B-F929-A0AA-8F2E682BF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12" y="1673914"/>
            <a:ext cx="3868918" cy="28550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3F5701-F56B-EB9C-E6CA-1BF3495DF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271" y="1673914"/>
            <a:ext cx="3868918" cy="28550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37E842D-D139-94EE-E8D7-D2F70951078F}"/>
              </a:ext>
            </a:extLst>
          </p:cNvPr>
          <p:cNvSpPr txBox="1"/>
          <p:nvPr/>
        </p:nvSpPr>
        <p:spPr>
          <a:xfrm>
            <a:off x="4460904" y="4751462"/>
            <a:ext cx="601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左：</a:t>
            </a:r>
            <a:r>
              <a:rPr lang="en-US" altLang="zh-CN" dirty="0"/>
              <a:t>F1	</a:t>
            </a:r>
            <a:r>
              <a:rPr lang="zh-CN" altLang="en-US" dirty="0"/>
              <a:t>中：</a:t>
            </a:r>
            <a:r>
              <a:rPr lang="en-US" altLang="zh-CN" dirty="0"/>
              <a:t>F5	</a:t>
            </a:r>
            <a:r>
              <a:rPr lang="zh-CN" altLang="en-US" dirty="0"/>
              <a:t>右：</a:t>
            </a:r>
            <a:r>
              <a:rPr lang="en-US" altLang="zh-CN" dirty="0"/>
              <a:t>M3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E2F98B-8D43-01F7-563E-CE6C36F70480}"/>
              </a:ext>
            </a:extLst>
          </p:cNvPr>
          <p:cNvSpPr txBox="1"/>
          <p:nvPr/>
        </p:nvSpPr>
        <p:spPr>
          <a:xfrm>
            <a:off x="2247544" y="5537675"/>
            <a:ext cx="71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F1</a:t>
            </a:r>
            <a:r>
              <a:rPr lang="zh-CN" altLang="en-US" dirty="0"/>
              <a:t>，</a:t>
            </a:r>
            <a:r>
              <a:rPr lang="en-US" altLang="zh-CN" dirty="0"/>
              <a:t>F5</a:t>
            </a:r>
            <a:r>
              <a:rPr lang="zh-CN" altLang="en-US" dirty="0"/>
              <a:t>没有差别</a:t>
            </a:r>
            <a:r>
              <a:rPr lang="en-US" altLang="zh-CN" dirty="0"/>
              <a:t>o</a:t>
            </a:r>
            <a:r>
              <a:rPr lang="zh-CN" altLang="en-US" dirty="0"/>
              <a:t>和</a:t>
            </a:r>
            <a:r>
              <a:rPr lang="en-US" altLang="zh-CN" dirty="0" err="1"/>
              <a:t>oʔ</a:t>
            </a:r>
            <a:r>
              <a:rPr lang="zh-CN" altLang="en-US" dirty="0"/>
              <a:t>，</a:t>
            </a:r>
            <a:r>
              <a:rPr lang="en-US" altLang="zh-CN" dirty="0"/>
              <a:t>p&gt;0.05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962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1CFFE74-DEA4-5BD4-28EF-CA20F3D5B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2" y="1027906"/>
            <a:ext cx="5896584" cy="4351338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8FA72E7-0D01-3A7B-F56F-CF5B6A46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E2F98B-8D43-01F7-563E-CE6C36F70480}"/>
              </a:ext>
            </a:extLst>
          </p:cNvPr>
          <p:cNvSpPr txBox="1"/>
          <p:nvPr/>
        </p:nvSpPr>
        <p:spPr>
          <a:xfrm>
            <a:off x="2247544" y="5537675"/>
            <a:ext cx="71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F1 o</a:t>
            </a:r>
            <a:r>
              <a:rPr lang="zh-CN" altLang="en-US" dirty="0"/>
              <a:t>和</a:t>
            </a:r>
            <a:r>
              <a:rPr lang="en-US" altLang="zh-CN" dirty="0" err="1"/>
              <a:t>oʔ</a:t>
            </a:r>
            <a:r>
              <a:rPr lang="zh-CN" altLang="en-US" dirty="0"/>
              <a:t>，</a:t>
            </a:r>
            <a:r>
              <a:rPr lang="en-US" altLang="zh-CN" dirty="0"/>
              <a:t>p&lt;0.05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90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408C7-1FE4-7AA4-6C0B-3B189FDD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3ED94-6DC3-146A-8530-DAA9CA248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莒江话的促音音节和相应的单元音在共振峰结构上非常相似，但在时长上大致都存在较大差异。</a:t>
            </a:r>
            <a:endParaRPr lang="en-US" altLang="zh-CN" dirty="0"/>
          </a:p>
          <a:p>
            <a:r>
              <a:rPr lang="zh-CN" altLang="en-US" dirty="0"/>
              <a:t>因此时长是区分促音音节和相应单元音的重要声学线索。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如果从共振峰的动态性上来看，促音音节和相应单元音的声学表现又是怎样的呢？</a:t>
            </a:r>
          </a:p>
        </p:txBody>
      </p:sp>
    </p:spTree>
    <p:extLst>
      <p:ext uri="{BB962C8B-B14F-4D97-AF65-F5344CB8AC3E}">
        <p14:creationId xmlns:p14="http://schemas.microsoft.com/office/powerpoint/2010/main" val="45777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23FEC-EEF3-B217-C39A-3A84787C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4DDC48-8FE7-0064-F60A-D4E322044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时长上</a:t>
            </a:r>
            <a:r>
              <a:rPr lang="en-US" altLang="zh-CN" dirty="0"/>
              <a:t>o</a:t>
            </a:r>
            <a:r>
              <a:rPr lang="zh-CN" altLang="en-US" dirty="0"/>
              <a:t>要明显长于</a:t>
            </a:r>
            <a:r>
              <a:rPr lang="en-US" altLang="zh-CN" dirty="0" err="1"/>
              <a:t>oʔ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</a:t>
            </a:r>
            <a:r>
              <a:rPr lang="zh-CN" altLang="en-US" dirty="0"/>
              <a:t>和</a:t>
            </a:r>
            <a:r>
              <a:rPr lang="en-US" altLang="zh-CN" dirty="0" err="1"/>
              <a:t>oʔ</a:t>
            </a:r>
            <a:r>
              <a:rPr lang="zh-CN" altLang="en-US" dirty="0"/>
              <a:t>共振峰拟合平滑曲线（以下简称共振峰）与之前的终点数据较为符合。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1CBDE89-9D3A-A64E-56C6-1A515A8DE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53720"/>
            <a:ext cx="6172200" cy="4541034"/>
          </a:xfrm>
        </p:spPr>
      </p:pic>
    </p:spTree>
    <p:extLst>
      <p:ext uri="{BB962C8B-B14F-4D97-AF65-F5344CB8AC3E}">
        <p14:creationId xmlns:p14="http://schemas.microsoft.com/office/powerpoint/2010/main" val="1000167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23FEC-EEF3-B217-C39A-3A84787C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2E20C96-D645-C25C-5A7E-B8DE4ED8C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53720"/>
            <a:ext cx="6172200" cy="454103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4DDC48-8FE7-0064-F60A-D4E322044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时长上要</a:t>
            </a:r>
            <a:r>
              <a:rPr lang="en-US" altLang="zh-CN" dirty="0"/>
              <a:t>ɑ</a:t>
            </a:r>
            <a:r>
              <a:rPr lang="zh-CN" altLang="en-US" dirty="0"/>
              <a:t>明显长于</a:t>
            </a:r>
            <a:r>
              <a:rPr lang="en-US" altLang="zh-CN" dirty="0"/>
              <a:t>ɑ ʔ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ɑ</a:t>
            </a:r>
            <a:r>
              <a:rPr lang="zh-CN" altLang="en-US" dirty="0"/>
              <a:t>和</a:t>
            </a:r>
            <a:r>
              <a:rPr lang="en-US" altLang="zh-CN" dirty="0" err="1"/>
              <a:t>ɑʔ</a:t>
            </a:r>
            <a:r>
              <a:rPr lang="zh-CN" altLang="en-US" dirty="0"/>
              <a:t>的</a:t>
            </a:r>
            <a:r>
              <a:rPr lang="en-US" altLang="zh-CN" dirty="0"/>
              <a:t>F1</a:t>
            </a:r>
            <a:r>
              <a:rPr lang="zh-CN" altLang="en-US" dirty="0"/>
              <a:t>轨迹较为贴合，</a:t>
            </a:r>
            <a:r>
              <a:rPr lang="en-US" altLang="zh-CN" dirty="0"/>
              <a:t>F2</a:t>
            </a:r>
            <a:r>
              <a:rPr lang="zh-CN" altLang="en-US" dirty="0"/>
              <a:t>在后半段近乎平行</a:t>
            </a:r>
            <a:endParaRPr lang="en-US" altLang="zh-CN" dirty="0"/>
          </a:p>
          <a:p>
            <a:r>
              <a:rPr lang="en-US" altLang="zh-CN" dirty="0"/>
              <a:t>F2</a:t>
            </a:r>
            <a:r>
              <a:rPr lang="zh-CN" altLang="en-US" dirty="0"/>
              <a:t>的最高值相似，但</a:t>
            </a:r>
            <a:r>
              <a:rPr lang="en-US" altLang="zh-CN" dirty="0" err="1"/>
              <a:t>ɑʔ</a:t>
            </a:r>
            <a:r>
              <a:rPr lang="zh-CN" altLang="en-US" dirty="0"/>
              <a:t>更早下降，可以说两者的</a:t>
            </a:r>
            <a:r>
              <a:rPr lang="en-US" altLang="zh-CN" dirty="0"/>
              <a:t>F2</a:t>
            </a:r>
            <a:r>
              <a:rPr lang="zh-CN" altLang="en-US" dirty="0"/>
              <a:t>的变化模式是相似的，但是</a:t>
            </a:r>
            <a:r>
              <a:rPr lang="en-US" altLang="zh-CN" dirty="0" err="1"/>
              <a:t>ɑʔ</a:t>
            </a:r>
            <a:r>
              <a:rPr lang="zh-CN" altLang="en-US" dirty="0"/>
              <a:t>更早下降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430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23FEC-EEF3-B217-C39A-3A84787C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95D7F94-5613-FBDA-7424-7A1228973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53720"/>
            <a:ext cx="6172200" cy="454103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4DDC48-8FE7-0064-F60A-D4E322044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的时长要远远短于</a:t>
            </a:r>
            <a:r>
              <a:rPr lang="en-US" altLang="zh-CN" dirty="0" err="1"/>
              <a:t>ak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 err="1"/>
              <a:t>ak</a:t>
            </a:r>
            <a:r>
              <a:rPr lang="zh-CN" altLang="en-US" dirty="0"/>
              <a:t>的</a:t>
            </a:r>
            <a:r>
              <a:rPr lang="en-US" altLang="zh-CN" dirty="0"/>
              <a:t>F1</a:t>
            </a:r>
            <a:r>
              <a:rPr lang="zh-CN" altLang="en-US" dirty="0"/>
              <a:t>轨迹较为贴合，</a:t>
            </a:r>
            <a:r>
              <a:rPr lang="en-US" altLang="zh-CN" dirty="0"/>
              <a:t>F2</a:t>
            </a:r>
            <a:r>
              <a:rPr lang="zh-CN" altLang="en-US" dirty="0"/>
              <a:t>轨迹相差很大。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dirty="0"/>
              <a:t>F2</a:t>
            </a:r>
            <a:r>
              <a:rPr lang="zh-CN" altLang="en-US" dirty="0"/>
              <a:t>始终大于</a:t>
            </a:r>
            <a:r>
              <a:rPr lang="en-US" altLang="zh-CN" dirty="0" err="1"/>
              <a:t>ak</a:t>
            </a:r>
            <a:r>
              <a:rPr lang="zh-CN" altLang="en-US" dirty="0"/>
              <a:t>。</a:t>
            </a:r>
            <a:r>
              <a:rPr lang="en-US" altLang="zh-CN" dirty="0" err="1"/>
              <a:t>ak</a:t>
            </a:r>
            <a:r>
              <a:rPr lang="zh-CN" altLang="en-US" dirty="0"/>
              <a:t>的共振峰可能收到</a:t>
            </a:r>
            <a:r>
              <a:rPr lang="en-US" altLang="zh-CN" dirty="0"/>
              <a:t>k</a:t>
            </a:r>
            <a:r>
              <a:rPr lang="zh-CN" altLang="en-US" dirty="0"/>
              <a:t>尾的协同发音影响而降低。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383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23FEC-EEF3-B217-C39A-3A84787C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3CEFBD0-86B9-E990-7377-5EB794092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53720"/>
            <a:ext cx="6172200" cy="454103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4DDC48-8FE7-0064-F60A-D4E322044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时长上：</a:t>
            </a:r>
            <a:r>
              <a:rPr lang="en-US" altLang="zh-CN" dirty="0"/>
              <a:t>ɛ&gt;</a:t>
            </a:r>
            <a:r>
              <a:rPr lang="en-US" altLang="zh-CN" dirty="0" err="1"/>
              <a:t>ɛʔ</a:t>
            </a:r>
            <a:r>
              <a:rPr lang="en-US" altLang="zh-CN" dirty="0"/>
              <a:t>&gt;</a:t>
            </a:r>
            <a:r>
              <a:rPr lang="en-US" altLang="zh-CN" dirty="0" err="1"/>
              <a:t>ɛk</a:t>
            </a:r>
            <a:r>
              <a:rPr lang="zh-CN" altLang="en-US" dirty="0"/>
              <a:t>，且差距非常明显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ɛʔ</a:t>
            </a:r>
            <a:r>
              <a:rPr lang="zh-CN" altLang="en-US" dirty="0"/>
              <a:t>、</a:t>
            </a:r>
            <a:r>
              <a:rPr lang="en-US" altLang="zh-CN" dirty="0" err="1"/>
              <a:t>ɛk</a:t>
            </a:r>
            <a:r>
              <a:rPr lang="zh-CN" altLang="en-US" dirty="0"/>
              <a:t>的共振峰（</a:t>
            </a:r>
            <a:r>
              <a:rPr lang="en-US" altLang="zh-CN" dirty="0"/>
              <a:t>F1 F2</a:t>
            </a:r>
            <a:r>
              <a:rPr lang="zh-CN" altLang="en-US" dirty="0"/>
              <a:t>）的最高值都高于</a:t>
            </a:r>
            <a:r>
              <a:rPr lang="en-US" altLang="zh-CN" dirty="0"/>
              <a:t>ɛ</a:t>
            </a:r>
            <a:r>
              <a:rPr lang="zh-CN" altLang="en-US" dirty="0"/>
              <a:t>。可以说</a:t>
            </a:r>
            <a:r>
              <a:rPr lang="en-US" altLang="zh-CN" dirty="0" err="1"/>
              <a:t>ɛʔ</a:t>
            </a:r>
            <a:r>
              <a:rPr lang="zh-CN" altLang="en-US" dirty="0"/>
              <a:t>、</a:t>
            </a:r>
            <a:r>
              <a:rPr lang="en-US" altLang="zh-CN" dirty="0" err="1"/>
              <a:t>ɛk</a:t>
            </a:r>
            <a:r>
              <a:rPr lang="zh-CN" altLang="en-US" dirty="0"/>
              <a:t>的发音比更高更后。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ɛʔ</a:t>
            </a:r>
            <a:r>
              <a:rPr lang="zh-CN" altLang="en-US" dirty="0"/>
              <a:t>、</a:t>
            </a:r>
            <a:r>
              <a:rPr lang="en-US" altLang="zh-CN" dirty="0" err="1"/>
              <a:t>ɛk</a:t>
            </a:r>
            <a:r>
              <a:rPr lang="zh-CN" altLang="en-US" dirty="0"/>
              <a:t>的共振峰最高值相近，尤其是</a:t>
            </a:r>
            <a:r>
              <a:rPr lang="en-US" altLang="zh-CN" dirty="0"/>
              <a:t>F2</a:t>
            </a:r>
            <a:r>
              <a:rPr lang="zh-CN" altLang="en-US" dirty="0"/>
              <a:t>轨迹也相似。但是</a:t>
            </a:r>
            <a:r>
              <a:rPr lang="en-US" altLang="zh-CN" dirty="0"/>
              <a:t>F1</a:t>
            </a:r>
            <a:r>
              <a:rPr lang="zh-CN" altLang="en-US" dirty="0"/>
              <a:t>相差巨大，</a:t>
            </a:r>
            <a:r>
              <a:rPr lang="en-US" altLang="zh-CN" dirty="0"/>
              <a:t> </a:t>
            </a:r>
            <a:r>
              <a:rPr lang="en-US" altLang="zh-CN" dirty="0" err="1"/>
              <a:t>ɛk</a:t>
            </a:r>
            <a:r>
              <a:rPr lang="zh-CN" altLang="en-US" dirty="0"/>
              <a:t>在达到目标后迅速下降。这是</a:t>
            </a:r>
            <a:r>
              <a:rPr lang="en-US" altLang="zh-CN" dirty="0"/>
              <a:t>k</a:t>
            </a:r>
            <a:r>
              <a:rPr lang="zh-CN" altLang="en-US" dirty="0"/>
              <a:t>尾协同发音的重要标志。</a:t>
            </a:r>
          </a:p>
        </p:txBody>
      </p:sp>
    </p:spTree>
    <p:extLst>
      <p:ext uri="{BB962C8B-B14F-4D97-AF65-F5344CB8AC3E}">
        <p14:creationId xmlns:p14="http://schemas.microsoft.com/office/powerpoint/2010/main" val="77356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23FEC-EEF3-B217-C39A-3A84787C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49E4290-BE0B-38FE-8FE6-2DF399549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53720"/>
            <a:ext cx="6172200" cy="454103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4DDC48-8FE7-0064-F60A-D4E322044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 err="1"/>
              <a:t>iʔ</a:t>
            </a:r>
            <a:r>
              <a:rPr lang="zh-CN" altLang="en-US" dirty="0"/>
              <a:t>在时长上十分接近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共振峰模式也十分接近，</a:t>
            </a:r>
            <a:r>
              <a:rPr lang="en-US" altLang="zh-CN" dirty="0"/>
              <a:t>F1</a:t>
            </a:r>
            <a:r>
              <a:rPr lang="zh-CN" altLang="en-US" dirty="0"/>
              <a:t>从拟合曲线上看</a:t>
            </a:r>
            <a:r>
              <a:rPr lang="en-US" altLang="zh-CN" dirty="0" err="1"/>
              <a:t>i</a:t>
            </a:r>
            <a:r>
              <a:rPr lang="zh-CN" altLang="en-US" dirty="0"/>
              <a:t>始终低于</a:t>
            </a:r>
            <a:r>
              <a:rPr lang="en-US" altLang="zh-CN" dirty="0" err="1"/>
              <a:t>iʔ</a:t>
            </a:r>
            <a:r>
              <a:rPr lang="zh-CN" altLang="en-US" dirty="0"/>
              <a:t>。也就是</a:t>
            </a:r>
            <a:r>
              <a:rPr lang="en-US" altLang="zh-CN" dirty="0" err="1"/>
              <a:t>i</a:t>
            </a:r>
            <a:r>
              <a:rPr lang="zh-CN" altLang="en-US" dirty="0"/>
              <a:t>的发音更高。</a:t>
            </a:r>
            <a:r>
              <a:rPr lang="en-US" altLang="zh-CN" dirty="0"/>
              <a:t>F2</a:t>
            </a:r>
            <a:r>
              <a:rPr lang="zh-CN" altLang="en-US" dirty="0"/>
              <a:t>则是在其实段有些许差异，单后半段基本重合。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因此有必要对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 err="1"/>
              <a:t>iʔ</a:t>
            </a:r>
            <a:r>
              <a:rPr lang="zh-CN" altLang="en-US" dirty="0"/>
              <a:t>做进一步的分析。这里我们采用</a:t>
            </a:r>
            <a:r>
              <a:rPr lang="en-US" altLang="zh-CN" dirty="0"/>
              <a:t>GAMs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917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0695B-4EBB-E823-8289-B7117847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EAADBB-B815-610C-D832-790A6FA1E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简单线性回归</a:t>
            </a:r>
            <a:endParaRPr lang="en-US" altLang="zh-CN" dirty="0"/>
          </a:p>
          <a:p>
            <a:r>
              <a:rPr lang="en-US" altLang="zh-CN" dirty="0"/>
              <a:t>m2 &lt;- bam(F1.norm ~ label , data=</a:t>
            </a:r>
            <a:r>
              <a:rPr lang="en-US" altLang="zh-CN" dirty="0" err="1"/>
              <a:t>icheck,method</a:t>
            </a:r>
            <a:r>
              <a:rPr lang="en-US" altLang="zh-CN" dirty="0"/>
              <a:t> = "ML")</a:t>
            </a:r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E28C2A-409E-F493-FDFC-CEACBAD4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77" y="2974740"/>
            <a:ext cx="49815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0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0695B-4EBB-E823-8289-B7117847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EAADBB-B815-610C-D832-790A6FA1E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非线性模型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m2 &lt;- bam(F1.norm ~ label + s(</a:t>
            </a:r>
            <a:r>
              <a:rPr lang="en-US" altLang="zh-CN" dirty="0" err="1"/>
              <a:t>Timenorm</a:t>
            </a:r>
            <a:r>
              <a:rPr lang="en-US" altLang="zh-CN" dirty="0"/>
              <a:t>, by=label, bs="</a:t>
            </a:r>
            <a:r>
              <a:rPr lang="en-US" altLang="zh-CN" dirty="0" err="1"/>
              <a:t>tp</a:t>
            </a:r>
            <a:r>
              <a:rPr lang="en-US" altLang="zh-CN" dirty="0"/>
              <a:t>", k=10), data=</a:t>
            </a:r>
            <a:r>
              <a:rPr lang="en-US" altLang="zh-CN" dirty="0" err="1"/>
              <a:t>icheck,method</a:t>
            </a:r>
            <a:r>
              <a:rPr lang="en-US" altLang="zh-CN" dirty="0"/>
              <a:t> = "ML")</a:t>
            </a:r>
          </a:p>
          <a:p>
            <a:r>
              <a:rPr lang="en-US" altLang="zh-CN" dirty="0"/>
              <a:t> Deviance explained = 12.1%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AF9823-05D1-8641-3EB5-BBE8750B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53" y="3110495"/>
            <a:ext cx="4688147" cy="34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BB05E4-2837-634D-F7A8-6372315F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莒江话的音系</a:t>
            </a:r>
            <a:r>
              <a:rPr lang="en-US" altLang="zh-CN" dirty="0"/>
              <a:t>(</a:t>
            </a:r>
            <a:r>
              <a:rPr lang="zh-CN" altLang="en-US" dirty="0"/>
              <a:t>辅音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05968-A6F9-85EB-3E3A-58CB78500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8688" cy="4351338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帮盘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pʰ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派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b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簿步白缚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门万自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分婚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ʋ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饭万文换湾</a:t>
            </a:r>
          </a:p>
          <a:p>
            <a:pPr marL="0" indent="0" algn="l">
              <a:buNone/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到同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ʰ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太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d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稻大夺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n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脑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	l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路篮</a:t>
            </a:r>
          </a:p>
          <a:p>
            <a:pPr marL="0" indent="0" algn="l">
              <a:buNone/>
            </a:pP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ts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增真争茶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tʰ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仓插拆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dz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栈阵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	s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苏生槽柴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z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罪寨</a:t>
            </a:r>
          </a:p>
          <a:p>
            <a:pPr marL="0" indent="0" algn="l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ʨ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精经蒸壮坳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ʨʰ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秋丘唱疮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ʥ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共箸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ȵ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年严软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ɕ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休书齐船 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ʑ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就谢舌十</a:t>
            </a:r>
          </a:p>
          <a:p>
            <a:pPr marL="0" indent="0" algn="l">
              <a:buNone/>
            </a:pP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ʰ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开去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g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渠他厚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		ŋ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硬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h</a:t>
            </a:r>
            <a:r>
              <a:rPr lang="zh-CN" altLang="en-US" sz="1800" b="0" i="0" u="none" strike="noStrike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好虎斧风</a:t>
            </a:r>
            <a:endParaRPr lang="en-US" altLang="zh-CN" sz="1800" b="0" i="0" u="none" strike="noStrike" baseline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23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75C5B-0DF1-00B4-712E-D7B8DAD4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75963-F01B-77AC-493A-8021EB1A4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加入随机效应</a:t>
            </a:r>
            <a:endParaRPr lang="en-US" altLang="zh-CN" dirty="0"/>
          </a:p>
          <a:p>
            <a:r>
              <a:rPr lang="en-US" altLang="zh-CN" dirty="0"/>
              <a:t>m2 &lt;- bam(F1.norm ~ label + s(</a:t>
            </a:r>
            <a:r>
              <a:rPr lang="en-US" altLang="zh-CN" dirty="0" err="1"/>
              <a:t>Timenorm</a:t>
            </a:r>
            <a:r>
              <a:rPr lang="en-US" altLang="zh-CN" dirty="0"/>
              <a:t>, by=label) + s(</a:t>
            </a:r>
            <a:r>
              <a:rPr lang="en-US" altLang="zh-CN" dirty="0" err="1"/>
              <a:t>Timenorm,Speaker,by</a:t>
            </a:r>
            <a:r>
              <a:rPr lang="en-US" altLang="zh-CN" dirty="0"/>
              <a:t> = </a:t>
            </a:r>
            <a:r>
              <a:rPr lang="en-US" altLang="zh-CN" dirty="0" err="1"/>
              <a:t>label,bs</a:t>
            </a:r>
            <a:r>
              <a:rPr lang="en-US" altLang="zh-CN" dirty="0"/>
              <a:t>="</a:t>
            </a:r>
            <a:r>
              <a:rPr lang="en-US" altLang="zh-CN" dirty="0" err="1"/>
              <a:t>fs",m</a:t>
            </a:r>
            <a:r>
              <a:rPr lang="en-US" altLang="zh-CN" dirty="0"/>
              <a:t>=1), data=</a:t>
            </a:r>
            <a:r>
              <a:rPr lang="en-US" altLang="zh-CN" dirty="0" err="1"/>
              <a:t>icheck,method</a:t>
            </a:r>
            <a:r>
              <a:rPr lang="en-US" altLang="zh-CN" dirty="0"/>
              <a:t> = "ML")</a:t>
            </a:r>
          </a:p>
          <a:p>
            <a:r>
              <a:rPr lang="en-US" altLang="zh-CN" dirty="0"/>
              <a:t>Deviance explained = 54.4%</a:t>
            </a:r>
          </a:p>
          <a:p>
            <a:r>
              <a:rPr lang="en-US" altLang="zh-CN" dirty="0"/>
              <a:t>Difference is not significant.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8CF0DF-5ADC-7356-BD7F-844FF6C92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93" y="3190941"/>
            <a:ext cx="4570234" cy="33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5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B97A1-CE29-4C8B-E7C0-CBB84E74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2061F-B6A5-73AD-D772-D6794B93B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莒江话的促音音节在共振峰结构上与对应的单元音都较为接近，但是时长差异显著。</a:t>
            </a:r>
            <a:endParaRPr lang="en-US" altLang="zh-CN" dirty="0"/>
          </a:p>
          <a:p>
            <a:r>
              <a:rPr lang="zh-CN" altLang="en-US" dirty="0"/>
              <a:t>莒江话的</a:t>
            </a:r>
            <a:r>
              <a:rPr lang="en-US" altLang="zh-CN" dirty="0"/>
              <a:t>ʔ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在声学表现上存在较大差异，</a:t>
            </a:r>
            <a:r>
              <a:rPr lang="en-US" altLang="zh-CN" dirty="0"/>
              <a:t> ʔ</a:t>
            </a:r>
            <a:r>
              <a:rPr lang="zh-CN" altLang="en-US" dirty="0"/>
              <a:t>类音节要长于</a:t>
            </a:r>
            <a:r>
              <a:rPr lang="en-US" altLang="zh-CN" dirty="0"/>
              <a:t>k</a:t>
            </a:r>
            <a:r>
              <a:rPr lang="zh-CN" altLang="en-US" dirty="0"/>
              <a:t>类。且</a:t>
            </a:r>
            <a:r>
              <a:rPr lang="en-US" altLang="zh-CN" dirty="0"/>
              <a:t>k</a:t>
            </a:r>
            <a:r>
              <a:rPr lang="zh-CN" altLang="en-US" dirty="0"/>
              <a:t>为有更强势的协同发音作用。</a:t>
            </a:r>
            <a:endParaRPr lang="en-US" altLang="zh-CN" dirty="0"/>
          </a:p>
          <a:p>
            <a:r>
              <a:rPr lang="zh-CN" altLang="en-US" dirty="0"/>
              <a:t>莒江话中的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 err="1"/>
              <a:t>iʔ</a:t>
            </a:r>
            <a:r>
              <a:rPr lang="zh-CN" altLang="en-US" dirty="0"/>
              <a:t>，在共振峰结构和时长上都十分相似。</a:t>
            </a:r>
            <a:r>
              <a:rPr lang="en-US" altLang="zh-CN" dirty="0"/>
              <a:t> </a:t>
            </a:r>
            <a:r>
              <a:rPr lang="en-US" altLang="zh-CN" dirty="0" err="1"/>
              <a:t>iʔ</a:t>
            </a:r>
            <a:r>
              <a:rPr lang="zh-CN" altLang="en-US" dirty="0"/>
              <a:t>很有可能是最先舒化的音节，并且引领性发展出舒化入声调或者并入其他相似调类。</a:t>
            </a:r>
            <a:endParaRPr lang="en-US" altLang="zh-CN" dirty="0"/>
          </a:p>
          <a:p>
            <a:r>
              <a:rPr lang="zh-CN" altLang="en-US" dirty="0"/>
              <a:t>入声舒化并不是一个起头并进的过程，而是具有不平衡性的。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8651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DF2B7-21E8-D323-DE6D-1B85F0B2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入声表现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FFE601-E0B2-0CBB-9D3C-19C02F145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218"/>
            <a:ext cx="4056837" cy="270455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79DEAA-7FE4-5F0E-0466-80FE9914F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64" y="2386218"/>
            <a:ext cx="4056836" cy="2704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71FB45-320B-D64A-5740-123998050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37" y="2386218"/>
            <a:ext cx="4056837" cy="27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6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6F163-E8F0-0C0E-02FF-3DFED4D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不足与讨论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CFA87-2EB1-1426-D669-1715F5490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600" dirty="0"/>
              <a:t>入声韵的声学表现是多个声学参数共同作用的，本文缺少对于声调的比较是严重的缺陷。</a:t>
            </a:r>
            <a:endParaRPr lang="en-US" altLang="zh-CN" sz="2600" dirty="0"/>
          </a:p>
          <a:p>
            <a:pPr>
              <a:lnSpc>
                <a:spcPct val="110000"/>
              </a:lnSpc>
            </a:pPr>
            <a:r>
              <a:rPr lang="zh-CN" altLang="en-US" sz="2600" dirty="0"/>
              <a:t>以往的研究将音质（元音共振峰结构），音高（声调），音长最为考察入声韵的主要参数，这些都是可能造成其与对应舒声韵区别的重要因素。（宋益丹 </a:t>
            </a:r>
            <a:r>
              <a:rPr lang="en-US" altLang="zh-CN" sz="2600" dirty="0"/>
              <a:t>2009</a:t>
            </a:r>
            <a:r>
              <a:rPr lang="zh-CN" altLang="en-US" sz="2600" dirty="0"/>
              <a:t>，大西博子</a:t>
            </a:r>
            <a:r>
              <a:rPr lang="en-US" altLang="zh-CN" sz="2600" dirty="0"/>
              <a:t>2018,2020,2022</a:t>
            </a:r>
            <a:r>
              <a:rPr lang="zh-CN" altLang="en-US" sz="2600" dirty="0"/>
              <a:t>、吴波</a:t>
            </a:r>
            <a:r>
              <a:rPr lang="en-US" altLang="zh-CN" sz="2600" dirty="0"/>
              <a:t>2018</a:t>
            </a:r>
            <a:r>
              <a:rPr lang="zh-CN" altLang="en-US" sz="2600" dirty="0"/>
              <a:t>、唐志强</a:t>
            </a:r>
            <a:r>
              <a:rPr lang="en-US" altLang="zh-CN" sz="2600" dirty="0"/>
              <a:t>&amp;</a:t>
            </a:r>
            <a:r>
              <a:rPr lang="zh-CN" altLang="en-US" sz="2600" dirty="0"/>
              <a:t>李善鹏 </a:t>
            </a:r>
            <a:r>
              <a:rPr lang="en-US" altLang="zh-CN" sz="2600" dirty="0"/>
              <a:t>2018</a:t>
            </a:r>
            <a:r>
              <a:rPr lang="zh-CN" altLang="en-US" sz="2600" dirty="0"/>
              <a:t>）。近年来如</a:t>
            </a:r>
            <a:r>
              <a:rPr lang="en-US" altLang="zh-CN" sz="2600" dirty="0" err="1"/>
              <a:t>Gao&amp;Kuang</a:t>
            </a:r>
            <a:r>
              <a:rPr lang="en-US" altLang="zh-CN" sz="2600" dirty="0"/>
              <a:t>(2022)</a:t>
            </a:r>
            <a:r>
              <a:rPr lang="zh-CN" altLang="en-US" sz="2600" dirty="0"/>
              <a:t>、</a:t>
            </a:r>
            <a:r>
              <a:rPr lang="en-US" altLang="zh-CN" sz="2600" dirty="0"/>
              <a:t>Chai &amp; Ye</a:t>
            </a:r>
            <a:r>
              <a:rPr lang="zh-CN" altLang="en-US" sz="2600" dirty="0"/>
              <a:t>（</a:t>
            </a:r>
            <a:r>
              <a:rPr lang="en-US" altLang="zh-CN" sz="2600" dirty="0"/>
              <a:t>2022</a:t>
            </a:r>
            <a:r>
              <a:rPr lang="zh-CN" altLang="en-US" sz="2600" dirty="0"/>
              <a:t>）对汉语方言的喉塞尾进行了研究，都注意到了发声态对于入声韵声学表现的贡献。</a:t>
            </a:r>
            <a:endParaRPr lang="en-US" altLang="zh-CN" sz="2600" dirty="0"/>
          </a:p>
          <a:p>
            <a:r>
              <a:rPr lang="zh-CN" altLang="en-US" sz="2600" dirty="0"/>
              <a:t>发声态对于入声音节的感知是一个需要进一步深入研究的问题。</a:t>
            </a:r>
          </a:p>
        </p:txBody>
      </p:sp>
    </p:spTree>
    <p:extLst>
      <p:ext uri="{BB962C8B-B14F-4D97-AF65-F5344CB8AC3E}">
        <p14:creationId xmlns:p14="http://schemas.microsoft.com/office/powerpoint/2010/main" val="4239699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B3ACE-270D-0161-6A20-5BDB0092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74005-801D-0E92-47B8-C7B3C7EF5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泰顺县志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杭州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浙江人民出版社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1998.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秋谷裕幸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浙江泰顺县新山方言的音韵特点及其归属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[C]. 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第三届国际吴方言学术研讨会论文集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2003:62-73.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陈静静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泰顺蛮讲语音研究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硕士论文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)[D].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温州大学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2013.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大西博子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TW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江</a:t>
            </a:r>
            <a:r>
              <a:rPr lang="zh-CN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苏</a:t>
            </a:r>
            <a:r>
              <a:rPr lang="zh-TW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通州方言入声調的演化方式</a:t>
            </a:r>
            <a:r>
              <a:rPr lang="en-US" altLang="zh-TW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[A].</a:t>
            </a:r>
            <a:r>
              <a:rPr lang="zh-CN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汉语</a:t>
            </a:r>
            <a:r>
              <a:rPr lang="zh-TW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方言研究的多維</a:t>
            </a:r>
            <a:r>
              <a:rPr lang="zh-CN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多维视角</a:t>
            </a:r>
            <a:r>
              <a:rPr lang="zh-TW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：游汝</a:t>
            </a:r>
            <a:r>
              <a:rPr lang="zh-CN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杰</a:t>
            </a:r>
            <a:r>
              <a:rPr lang="zh-TW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教授八秩寿</a:t>
            </a:r>
            <a:r>
              <a:rPr lang="zh-CN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庆论</a:t>
            </a:r>
            <a:r>
              <a:rPr lang="zh-TW" altLang="en-US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文</a:t>
            </a:r>
            <a:r>
              <a:rPr lang="en-US" altLang="zh-TW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.2022:248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-263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冯法强</a:t>
            </a:r>
            <a:r>
              <a:rPr lang="en-US" altLang="zh-CN" dirty="0"/>
              <a:t>. </a:t>
            </a:r>
            <a:r>
              <a:rPr lang="zh-CN" altLang="en-US" dirty="0"/>
              <a:t>中古入声在方言中的舒化研究</a:t>
            </a:r>
            <a:r>
              <a:rPr lang="en-US" altLang="zh-CN" dirty="0"/>
              <a:t>[D]</a:t>
            </a:r>
            <a:r>
              <a:rPr lang="zh-CN" altLang="en-US" dirty="0"/>
              <a:t>．上海</a:t>
            </a:r>
            <a:r>
              <a:rPr lang="en-US" altLang="zh-CN" dirty="0"/>
              <a:t>: </a:t>
            </a:r>
            <a:r>
              <a:rPr lang="zh-CN" altLang="en-US" dirty="0"/>
              <a:t>上海师范大学，</a:t>
            </a:r>
            <a:r>
              <a:rPr lang="en-US" altLang="zh-CN" dirty="0"/>
              <a:t>2011.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宋益丹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南京方言中的入声喉塞尾实验研究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南京师范大学文学院学报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2009(2)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唐志强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李善鹏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扬州方言入声区别性特征的感知研究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方言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2018, 40(4):10.DOI:CNKI:SUN:FYZA.0.2018-04-003.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徐越，朱晓农．喉塞尾入声是怎么舒化的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孝丰个案研究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中国语文，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2011(3).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吴波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汉语促化元音的声学分析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声学学报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2018, 43(3): 410-416.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朱晓农，焦磊，严至诚，洪英．入声演化三途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．中国语文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2008(4)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GAO X, KUANG J. Phonation Variation as a Function of Checked Syllables and Prosodic Boundaries[J]. Languages, 2022, 7(3): 171.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 Y, YE S. Checked Syllables, Checked Tones, and Tone Sandhi in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Xiapu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Min[J]. Languages, 2022, 7(1): 47.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54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C064C-38FA-1ADD-ECFC-69EA504A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44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致谢</a:t>
            </a:r>
            <a:br>
              <a:rPr lang="zh-CN" altLang="zh-CN" sz="4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5A546-640B-1919-3C66-F39559E9E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zh-CN" sz="24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本文先后受到“汉语方言研究的实验语音学理论与方法研究（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15BYY073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）”和“中华民族语言文字接触交融研究（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22&amp;ZD213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）”项目资助，特此感谢。</a:t>
            </a:r>
            <a:endParaRPr lang="en-US" altLang="zh-CN" sz="2400" kern="100" dirty="0">
              <a:effectLst/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kern="100" dirty="0">
              <a:effectLst/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/>
              <a:t>请大家批评指正</a:t>
            </a:r>
            <a:r>
              <a:rPr lang="en-US" altLang="zh-CN" sz="2400" dirty="0"/>
              <a:t>!</a:t>
            </a:r>
          </a:p>
          <a:p>
            <a:pPr algn="just"/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33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8B04B-906D-B9D2-A818-E05EBC33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莒江话的音系</a:t>
            </a:r>
            <a:r>
              <a:rPr lang="en-US" altLang="zh-CN" dirty="0"/>
              <a:t>(</a:t>
            </a:r>
            <a:r>
              <a:rPr lang="zh-CN" altLang="en-US" dirty="0"/>
              <a:t>元音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AB034-D51E-3433-9744-95BD47B6E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单元音：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ɿ,i,ji,ʉ,y,ʋ</a:t>
            </a:r>
            <a:r>
              <a:rPr lang="en-US" altLang="zh-CN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ɑ,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a,e,o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双元音：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ɑi,uɑi,ɑɯ,aɯ,eɯ,yo,iɯ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三合元音：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uɑi,iɑɯ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鼻音韵尾：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ɑŋ,iɑŋ,uɑŋ,eŋ,ieŋ,ʌɯŋ,iʌɯŋ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鼻化元音：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ɑ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iɑ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uɑ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,ɑ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i,uɑ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其他促音尾元音：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ɑʔ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ɑk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ek,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iɑʔ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iɑk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uɑʔ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uɑk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ɑiʔ,uɑiʔ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œʔ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yœʔ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ʌɯk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iʌɯk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əʔ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自成音节：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ŋ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02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531B2-9172-212B-1288-F9AA5C9A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莒江话的音系</a:t>
            </a:r>
            <a:r>
              <a:rPr lang="en-US" altLang="zh-CN" dirty="0"/>
              <a:t>(</a:t>
            </a:r>
            <a:r>
              <a:rPr lang="zh-CN" altLang="en-US" dirty="0"/>
              <a:t>声调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4B0BC-879C-0BEE-9C1A-00F3BB20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阴平</a:t>
            </a:r>
            <a:r>
              <a:rPr lang="en-US" altLang="zh-CN" dirty="0"/>
              <a:t>523	</a:t>
            </a:r>
            <a:r>
              <a:rPr lang="zh-CN" altLang="en-US" dirty="0"/>
              <a:t>阳平</a:t>
            </a:r>
            <a:r>
              <a:rPr lang="en-US" altLang="zh-CN" dirty="0"/>
              <a:t>412</a:t>
            </a:r>
          </a:p>
          <a:p>
            <a:r>
              <a:rPr lang="zh-CN" altLang="en-US" dirty="0"/>
              <a:t>阴上</a:t>
            </a:r>
            <a:r>
              <a:rPr lang="en-US" altLang="zh-CN" dirty="0"/>
              <a:t>55	</a:t>
            </a:r>
            <a:r>
              <a:rPr lang="zh-CN" altLang="en-US" dirty="0"/>
              <a:t>阳上</a:t>
            </a:r>
            <a:r>
              <a:rPr lang="en-US" altLang="zh-CN" dirty="0"/>
              <a:t>33</a:t>
            </a:r>
          </a:p>
          <a:p>
            <a:r>
              <a:rPr lang="zh-CN" altLang="en-US" dirty="0"/>
              <a:t>阴去</a:t>
            </a:r>
            <a:r>
              <a:rPr lang="en-US" altLang="zh-CN" dirty="0"/>
              <a:t>435	</a:t>
            </a:r>
            <a:r>
              <a:rPr lang="zh-CN" altLang="en-US" dirty="0"/>
              <a:t>阳去</a:t>
            </a:r>
            <a:r>
              <a:rPr lang="en-US" altLang="zh-CN" dirty="0"/>
              <a:t>214</a:t>
            </a:r>
          </a:p>
          <a:p>
            <a:r>
              <a:rPr lang="zh-CN" altLang="en-US" dirty="0"/>
              <a:t>阴入</a:t>
            </a:r>
            <a:r>
              <a:rPr lang="en-US" altLang="zh-CN" dirty="0"/>
              <a:t>5	</a:t>
            </a:r>
            <a:r>
              <a:rPr lang="zh-CN" altLang="en-US" dirty="0"/>
              <a:t>阳入</a:t>
            </a:r>
            <a:r>
              <a:rPr lang="en-US" altLang="zh-CN" dirty="0"/>
              <a:t>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22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B00A7-6223-4990-2CA8-86342803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本研究所调查的音系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6C36A-79F2-FF19-3387-17C292F3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发音合作人：</a:t>
            </a:r>
            <a:r>
              <a:rPr lang="en-US" altLang="zh-CN" dirty="0"/>
              <a:t>54</a:t>
            </a:r>
            <a:r>
              <a:rPr lang="zh-CN" altLang="en-US" dirty="0"/>
              <a:t>岁，男性。</a:t>
            </a:r>
            <a:endParaRPr lang="en-US" altLang="zh-CN" dirty="0"/>
          </a:p>
          <a:p>
            <a:r>
              <a:rPr lang="zh-CN" altLang="en-US" dirty="0"/>
              <a:t>方言点：南浦溪镇（</a:t>
            </a:r>
            <a:r>
              <a:rPr lang="en-US" altLang="zh-CN" dirty="0"/>
              <a:t>2016</a:t>
            </a:r>
            <a:r>
              <a:rPr lang="zh-CN" altLang="en-US" dirty="0"/>
              <a:t>增设，合并原新浦等乡）</a:t>
            </a:r>
            <a:endParaRPr lang="en-US" altLang="zh-CN" dirty="0"/>
          </a:p>
          <a:p>
            <a:r>
              <a:rPr lang="zh-CN" altLang="en-US" sz="1800" dirty="0"/>
              <a:t>辅音相同</a:t>
            </a:r>
            <a:endParaRPr lang="en-US" altLang="zh-CN" sz="1800" dirty="0"/>
          </a:p>
          <a:p>
            <a:r>
              <a:rPr lang="zh-CN" altLang="en-US" sz="1800" dirty="0"/>
              <a:t>元音：</a:t>
            </a:r>
            <a:br>
              <a:rPr lang="en-US" altLang="zh-CN" sz="1800" dirty="0"/>
            </a:br>
            <a:r>
              <a:rPr lang="en-US" altLang="zh-CN" sz="1800" dirty="0"/>
              <a:t>	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ɑ(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ʔ,k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iɑ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ʔ,k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uɑ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ʔ,k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本文按照分立为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ɑʔ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iɑʔ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iak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uɑʔ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uak</a:t>
            </a:r>
            <a:br>
              <a:rPr lang="en-US" altLang="zh-CN" dirty="0"/>
            </a:br>
            <a:r>
              <a:rPr lang="en-US" altLang="zh-CN" sz="1800" dirty="0"/>
              <a:t>	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已并入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ɿ		</a:t>
            </a:r>
            <a:b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未调查到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əʔ</a:t>
            </a:r>
            <a:b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未调查到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ŋ</a:t>
            </a:r>
          </a:p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声调：</a:t>
            </a:r>
            <a:b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古全清平声字存在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（花）和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523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（西）两种读法，尚未找到读音条件</a:t>
            </a:r>
            <a:b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古全清上声字为高升调较为稳定（秋谷记作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，但认为不稳定）</a:t>
            </a:r>
            <a:b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古全清去声字存在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的读法</a:t>
            </a:r>
            <a:b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古全清平声字读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，古全清上声字为高升调和瓯江片方言非常类似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00242花：一朵花，开花">
            <a:hlinkClick r:id="" action="ppaction://media"/>
            <a:extLst>
              <a:ext uri="{FF2B5EF4-FFF2-40B4-BE49-F238E27FC236}">
                <a16:creationId xmlns:a16="http://schemas.microsoft.com/office/drawing/2014/main" id="{ACE414E1-D77E-7013-2CD8-F7263234F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2849" y="4210970"/>
            <a:ext cx="406400" cy="406400"/>
          </a:xfrm>
          <a:prstGeom prst="rect">
            <a:avLst/>
          </a:prstGeom>
        </p:spPr>
      </p:pic>
      <p:pic>
        <p:nvPicPr>
          <p:cNvPr id="5" name="00770西：东西南北">
            <a:hlinkClick r:id="" action="ppaction://media"/>
            <a:extLst>
              <a:ext uri="{FF2B5EF4-FFF2-40B4-BE49-F238E27FC236}">
                <a16:creationId xmlns:a16="http://schemas.microsoft.com/office/drawing/2014/main" id="{444CD7BE-60F5-9CB5-2761-749050D097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41654" y="421097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5A68E-9B92-4E2D-5BB6-F2C859B3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莒江话的特殊之处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0106CD-650B-A241-6673-F40E615B5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莒江话如果根据塞音三分的特点可以归入吴语。</a:t>
            </a:r>
            <a:endParaRPr lang="en-US" altLang="zh-CN" dirty="0"/>
          </a:p>
          <a:p>
            <a:r>
              <a:rPr lang="zh-CN" altLang="en-US" dirty="0"/>
              <a:t>古入声韵在现代吴语的分化有两种：喉塞尾或者舒化独立成调</a:t>
            </a:r>
            <a:endParaRPr lang="en-US" altLang="zh-CN" dirty="0"/>
          </a:p>
          <a:p>
            <a:r>
              <a:rPr lang="zh-CN" altLang="en-US" dirty="0"/>
              <a:t>莒江话：古入声韵有</a:t>
            </a:r>
            <a:r>
              <a:rPr lang="en-US" altLang="zh-CN" dirty="0"/>
              <a:t>ʔ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两种塞音韵尾。</a:t>
            </a:r>
            <a:endParaRPr lang="en-US" altLang="zh-CN" dirty="0"/>
          </a:p>
          <a:p>
            <a:r>
              <a:rPr lang="zh-CN" altLang="en-US" dirty="0"/>
              <a:t>与之邻近的处衢片和蛮讲都只有</a:t>
            </a:r>
            <a:r>
              <a:rPr lang="en-US" altLang="zh-CN" dirty="0"/>
              <a:t>ʔ</a:t>
            </a:r>
            <a:r>
              <a:rPr lang="zh-CN" altLang="en-US" dirty="0"/>
              <a:t>尾，而瓯江片则是舒化独立成调。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800" dirty="0"/>
              <a:t>*入声（韵），阴阳入，促音音节（</a:t>
            </a:r>
            <a:r>
              <a:rPr lang="en-US" altLang="zh-CN" sz="1800" dirty="0"/>
              <a:t>checked syllable</a:t>
            </a:r>
            <a:r>
              <a:rPr lang="zh-CN" altLang="en-US" sz="1800" dirty="0"/>
              <a:t>）在语言事实上相近，但内涵完全不同。本文着眼于共时的语音学研究，故此用促音音节指涉来源于古入声的带塞音尾的音节。</a:t>
            </a:r>
          </a:p>
        </p:txBody>
      </p:sp>
    </p:spTree>
    <p:extLst>
      <p:ext uri="{BB962C8B-B14F-4D97-AF65-F5344CB8AC3E}">
        <p14:creationId xmlns:p14="http://schemas.microsoft.com/office/powerpoint/2010/main" val="28632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D6CB0-EC9D-A39E-EFF3-EF5AF2FF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B33F9B-A56D-8D31-DE4F-6B852EDD3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莒江话促音音节的语音面貌是怎么样的？</a:t>
            </a:r>
            <a:br>
              <a:rPr lang="en-US" altLang="zh-CN" dirty="0"/>
            </a:br>
            <a:r>
              <a:rPr lang="en-US" altLang="zh-CN" dirty="0"/>
              <a:t>	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sz="2000" dirty="0"/>
              <a:t>促音音节是如何同非促音音节区分的？</a:t>
            </a:r>
            <a:br>
              <a:rPr lang="en-US" altLang="zh-CN" sz="2000" dirty="0"/>
            </a:br>
            <a:r>
              <a:rPr lang="en-US" altLang="zh-CN" sz="2000" dirty="0"/>
              <a:t>	ʔ</a:t>
            </a:r>
            <a:r>
              <a:rPr lang="zh-CN" altLang="en-US" sz="2000" dirty="0"/>
              <a:t>和</a:t>
            </a:r>
            <a:r>
              <a:rPr lang="en-US" altLang="zh-CN" sz="2000" dirty="0"/>
              <a:t>k</a:t>
            </a:r>
            <a:r>
              <a:rPr lang="zh-CN" altLang="en-US" sz="2000" dirty="0"/>
              <a:t>是如何在语音上区分的？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dirty="0"/>
              <a:t>莒江话的促音音节是否发生了变化</a:t>
            </a:r>
            <a:r>
              <a:rPr lang="zh-CN" altLang="en-US" sz="2000" dirty="0"/>
              <a:t>？</a:t>
            </a:r>
            <a:r>
              <a:rPr lang="zh-CN" altLang="en-US" dirty="0"/>
              <a:t>或者说存在变异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558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9AAA3-A620-B558-6AC4-223A871F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7ACEC-ABB5-3F15-A4E3-FDA9E02D8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莒江话的促音音节的语音面貌，有助于我们更好地理解语音演变的细节。</a:t>
            </a:r>
            <a:endParaRPr lang="en-US" altLang="zh-CN" dirty="0"/>
          </a:p>
          <a:p>
            <a:r>
              <a:rPr lang="zh-CN" altLang="en-US" dirty="0"/>
              <a:t>尤其是对于瓯江片入声韵的演化路径。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21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3850</TotalTime>
  <Words>2734</Words>
  <Application>Microsoft Office PowerPoint</Application>
  <PresentationFormat>宽屏</PresentationFormat>
  <Paragraphs>173</Paragraphs>
  <Slides>35</Slides>
  <Notes>3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等线</vt:lpstr>
      <vt:lpstr>等线 Light</vt:lpstr>
      <vt:lpstr>Arial</vt:lpstr>
      <vt:lpstr>Times New Roman</vt:lpstr>
      <vt:lpstr>Office 主题​​</vt:lpstr>
      <vt:lpstr>吴语莒江话促音音节的初步声学分析 A Preliminary Acoustic Study on Checked Syllables in Jujiang Wu</vt:lpstr>
      <vt:lpstr>莒江话概况</vt:lpstr>
      <vt:lpstr>莒江话的音系(辅音)</vt:lpstr>
      <vt:lpstr>莒江话的音系(元音)</vt:lpstr>
      <vt:lpstr>莒江话的音系(声调)</vt:lpstr>
      <vt:lpstr>本研究所调查的音系</vt:lpstr>
      <vt:lpstr>莒江话的特殊之处</vt:lpstr>
      <vt:lpstr>研究问题</vt:lpstr>
      <vt:lpstr>研究意义</vt:lpstr>
      <vt:lpstr>实验信息</vt:lpstr>
      <vt:lpstr>实验设备</vt:lpstr>
      <vt:lpstr>数据处理</vt:lpstr>
      <vt:lpstr>数据分析</vt:lpstr>
      <vt:lpstr>广义加性模型 Generalized additive models（GAMs）</vt:lpstr>
      <vt:lpstr>实验结果 </vt:lpstr>
      <vt:lpstr>实验结果</vt:lpstr>
      <vt:lpstr>实验结果</vt:lpstr>
      <vt:lpstr>实验结果</vt:lpstr>
      <vt:lpstr>实验结果</vt:lpstr>
      <vt:lpstr>实验结果</vt:lpstr>
      <vt:lpstr>实验结果</vt:lpstr>
      <vt:lpstr>小结</vt:lpstr>
      <vt:lpstr>实验结果</vt:lpstr>
      <vt:lpstr>实验结果</vt:lpstr>
      <vt:lpstr>实验结果</vt:lpstr>
      <vt:lpstr>实验结果</vt:lpstr>
      <vt:lpstr>实验结果</vt:lpstr>
      <vt:lpstr>实验结果</vt:lpstr>
      <vt:lpstr>实验结果</vt:lpstr>
      <vt:lpstr>实验结果</vt:lpstr>
      <vt:lpstr>总结</vt:lpstr>
      <vt:lpstr>入声表现</vt:lpstr>
      <vt:lpstr>不足与讨论</vt:lpstr>
      <vt:lpstr>参考文献</vt:lpstr>
      <vt:lpstr>致谢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吴语莒江话促音音节的初步声学分析 A Preliminary Acoustic Study on Checked Syllables in Jujiang Wu</dc:title>
  <dc:creator>何 友珏</dc:creator>
  <cp:lastModifiedBy>何 友珏</cp:lastModifiedBy>
  <cp:revision>45</cp:revision>
  <dcterms:created xsi:type="dcterms:W3CDTF">2023-06-08T13:02:30Z</dcterms:created>
  <dcterms:modified xsi:type="dcterms:W3CDTF">2023-07-11T05:38:11Z</dcterms:modified>
</cp:coreProperties>
</file>